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</p:sldIdLst>
  <p:sldSz cx="9144000" cy="5143500" type="screen16x9"/>
  <p:notesSz cx="6858000" cy="9144000"/>
  <p:embeddedFontLst>
    <p:embeddedFont>
      <p:font typeface="PT Sans Narrow" charset="0"/>
      <p:regular r:id="rId36"/>
      <p:bold r:id="rId37"/>
    </p:embeddedFont>
    <p:embeddedFont>
      <p:font typeface="Open Sans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E8639E1-4D3C-4FF9-8998-EFEDE618C868}">
  <a:tblStyle styleId="{9E8639E1-4D3C-4FF9-8998-EFEDE618C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5E1BE3-A5D1-4194-9995-55E60D68C1B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1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Shape 86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Shape 87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88" name="Shape 8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Shape 89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0" name="Shape 90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91" name="Shape 9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sz="2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g"/><Relationship Id="rId3" Type="http://schemas.openxmlformats.org/officeDocument/2006/relationships/image" Target="../media/image17.jpg"/><Relationship Id="rId21" Type="http://schemas.openxmlformats.org/officeDocument/2006/relationships/image" Target="../media/image35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jp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jpg"/><Relationship Id="rId22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bCUKfGtWNLjHtRo2l5OhP15us9MkyZu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HAND GESTURE RECOGNITION USING DEPTH CAMERA</a:t>
            </a:r>
            <a:endParaRPr sz="38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16475" y="2612575"/>
            <a:ext cx="5458200" cy="20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br>
              <a:rPr lang="en" sz="18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Ankita Nasipuri	LIT2015012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Puja Kumari		LIT2015017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Samriddhi Niranjan	LIT2015021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Kajol                              LIT2015022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73225" y="3603950"/>
            <a:ext cx="40122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Mentor:</a:t>
            </a: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Anupam Agrawal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513175" y="268250"/>
            <a:ext cx="8117700" cy="4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Gestures will be classified into: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	 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Play / Pause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	 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Volume Up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	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Volume Down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	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Play Next Video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	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Play Previous Video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	</a:t>
            </a:r>
            <a:r>
              <a:rPr lang="en" b="1">
                <a:solidFill>
                  <a:srgbClr val="000000"/>
                </a:solidFill>
              </a:rPr>
              <a:t>&gt;  </a:t>
            </a:r>
            <a:r>
              <a:rPr lang="en">
                <a:solidFill>
                  <a:srgbClr val="000000"/>
                </a:solidFill>
              </a:rPr>
              <a:t>Quit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assumed that the user will be nearest to the depth camera and facing it. There will be no obstacle between the user and the camera.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58075"/>
            <a:ext cx="8520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/>
              <a:t>KINECT DEPTH vs RGB IMAGE OF INPUT GESTURES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25" y="778250"/>
            <a:ext cx="2316000" cy="169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475" y="791213"/>
            <a:ext cx="2458436" cy="16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238" y="778250"/>
            <a:ext cx="2042665" cy="16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95" y="2751749"/>
            <a:ext cx="2316001" cy="184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4105" y="2738787"/>
            <a:ext cx="2502725" cy="17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7238" y="2738787"/>
            <a:ext cx="2048500" cy="17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34422" y="2479875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Palm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2461788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Clap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1712" y="2474750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Both 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5896" y="4520387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Rotate Anti-Clockwise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7238" y="4495112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Rotate Clockwise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606" y="4596680"/>
            <a:ext cx="219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Both Down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1038025"/>
            <a:ext cx="857130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6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METHODOLOGY</a:t>
            </a:r>
            <a:endParaRPr sz="64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25" y="93375"/>
            <a:ext cx="1273789" cy="44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384725" y="93375"/>
            <a:ext cx="4665600" cy="4778700"/>
            <a:chOff x="1521600" y="91925"/>
            <a:chExt cx="4665600" cy="4778700"/>
          </a:xfrm>
        </p:grpSpPr>
        <p:sp>
          <p:nvSpPr>
            <p:cNvPr id="204" name="Shape 204"/>
            <p:cNvSpPr/>
            <p:nvPr/>
          </p:nvSpPr>
          <p:spPr>
            <a:xfrm>
              <a:off x="1521600" y="720725"/>
              <a:ext cx="4665600" cy="4149900"/>
            </a:xfrm>
            <a:prstGeom prst="flowChartAlternateProcess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861050" y="978525"/>
              <a:ext cx="1986975" cy="440150"/>
            </a:xfrm>
            <a:prstGeom prst="flowChartProcess">
              <a:avLst/>
            </a:prstGeom>
            <a:solidFill>
              <a:srgbClr val="6D9EEB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Depth information from kinect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446763" y="1743988"/>
              <a:ext cx="2815575" cy="440150"/>
            </a:xfrm>
            <a:prstGeom prst="flowChartProcess">
              <a:avLst/>
            </a:prstGeom>
            <a:solidFill>
              <a:srgbClr val="6D9EEB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Segment hand area using depth thresholding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207" name="Shape 207"/>
            <p:cNvGrpSpPr/>
            <p:nvPr/>
          </p:nvGrpSpPr>
          <p:grpSpPr>
            <a:xfrm>
              <a:off x="2502600" y="2509450"/>
              <a:ext cx="2703867" cy="440150"/>
              <a:chOff x="2527663" y="1774100"/>
              <a:chExt cx="2703867" cy="440150"/>
            </a:xfrm>
          </p:grpSpPr>
          <p:sp>
            <p:nvSpPr>
              <p:cNvPr id="208" name="Shape 208"/>
              <p:cNvSpPr/>
              <p:nvPr/>
            </p:nvSpPr>
            <p:spPr>
              <a:xfrm>
                <a:off x="2527780" y="1774100"/>
                <a:ext cx="2703750" cy="440150"/>
              </a:xfrm>
              <a:prstGeom prst="flowChartProcess">
                <a:avLst/>
              </a:prstGeom>
              <a:solidFill>
                <a:srgbClr val="4EAFE9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Shape 209"/>
              <p:cNvSpPr txBox="1"/>
              <p:nvPr/>
            </p:nvSpPr>
            <p:spPr>
              <a:xfrm>
                <a:off x="2527663" y="1789675"/>
                <a:ext cx="2703600" cy="391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Extract frames from video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10" name="Shape 210"/>
            <p:cNvSpPr/>
            <p:nvPr/>
          </p:nvSpPr>
          <p:spPr>
            <a:xfrm>
              <a:off x="2200763" y="3315788"/>
              <a:ext cx="3508725" cy="440150"/>
            </a:xfrm>
            <a:prstGeom prst="flowChartProcess">
              <a:avLst/>
            </a:prstGeom>
            <a:solidFill>
              <a:srgbClr val="6D9EEB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Extract HoG features from each frame and concatenate to form feature vector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861063" y="4185025"/>
              <a:ext cx="1986975" cy="440150"/>
            </a:xfrm>
            <a:prstGeom prst="flowChartProcess">
              <a:avLst/>
            </a:prstGeom>
            <a:solidFill>
              <a:srgbClr val="6D9EEB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Training SVM classifier 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12" name="Shape 212"/>
            <p:cNvCxnSpPr>
              <a:stCxn id="202" idx="2"/>
              <a:endCxn id="205" idx="0"/>
            </p:cNvCxnSpPr>
            <p:nvPr/>
          </p:nvCxnSpPr>
          <p:spPr>
            <a:xfrm>
              <a:off x="3854394" y="532076"/>
              <a:ext cx="0" cy="4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3" name="Shape 213"/>
            <p:cNvCxnSpPr>
              <a:endCxn id="206" idx="0"/>
            </p:cNvCxnSpPr>
            <p:nvPr/>
          </p:nvCxnSpPr>
          <p:spPr>
            <a:xfrm>
              <a:off x="3854550" y="1352488"/>
              <a:ext cx="0" cy="39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4" name="Shape 214"/>
            <p:cNvCxnSpPr>
              <a:endCxn id="209" idx="0"/>
            </p:cNvCxnSpPr>
            <p:nvPr/>
          </p:nvCxnSpPr>
          <p:spPr>
            <a:xfrm>
              <a:off x="3854400" y="2184225"/>
              <a:ext cx="0" cy="34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" name="Shape 215"/>
            <p:cNvCxnSpPr>
              <a:stCxn id="208" idx="2"/>
            </p:cNvCxnSpPr>
            <p:nvPr/>
          </p:nvCxnSpPr>
          <p:spPr>
            <a:xfrm>
              <a:off x="3854592" y="2949600"/>
              <a:ext cx="0" cy="36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" name="Shape 216"/>
            <p:cNvCxnSpPr/>
            <p:nvPr/>
          </p:nvCxnSpPr>
          <p:spPr>
            <a:xfrm>
              <a:off x="3854569" y="3755951"/>
              <a:ext cx="0" cy="44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Shape 217"/>
            <p:cNvSpPr/>
            <p:nvPr/>
          </p:nvSpPr>
          <p:spPr>
            <a:xfrm>
              <a:off x="3055925" y="91925"/>
              <a:ext cx="1597125" cy="444900"/>
            </a:xfrm>
            <a:prstGeom prst="flowChartProcess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Shape 218"/>
          <p:cNvSpPr txBox="1"/>
          <p:nvPr/>
        </p:nvSpPr>
        <p:spPr>
          <a:xfrm>
            <a:off x="5503725" y="283975"/>
            <a:ext cx="2991300" cy="3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FLOWCHART</a:t>
            </a:r>
            <a:endParaRPr sz="48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FOR</a:t>
            </a:r>
            <a:endParaRPr sz="48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TRAINING</a:t>
            </a:r>
            <a:endParaRPr sz="48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PHASE</a:t>
            </a:r>
            <a:endParaRPr sz="48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Shape 223"/>
          <p:cNvGrpSpPr/>
          <p:nvPr/>
        </p:nvGrpSpPr>
        <p:grpSpPr>
          <a:xfrm>
            <a:off x="473225" y="163538"/>
            <a:ext cx="4665600" cy="4816425"/>
            <a:chOff x="3420700" y="93375"/>
            <a:chExt cx="4665600" cy="4816425"/>
          </a:xfrm>
        </p:grpSpPr>
        <p:pic>
          <p:nvPicPr>
            <p:cNvPr id="224" name="Shape 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6600" y="93375"/>
              <a:ext cx="1273798" cy="440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" name="Shape 225"/>
            <p:cNvGrpSpPr/>
            <p:nvPr/>
          </p:nvGrpSpPr>
          <p:grpSpPr>
            <a:xfrm>
              <a:off x="3420700" y="93375"/>
              <a:ext cx="4665600" cy="4816425"/>
              <a:chOff x="1521750" y="54200"/>
              <a:chExt cx="4665600" cy="4816425"/>
            </a:xfrm>
          </p:grpSpPr>
          <p:sp>
            <p:nvSpPr>
              <p:cNvPr id="226" name="Shape 226"/>
              <p:cNvSpPr/>
              <p:nvPr/>
            </p:nvSpPr>
            <p:spPr>
              <a:xfrm>
                <a:off x="1521750" y="720725"/>
                <a:ext cx="4665600" cy="4149900"/>
              </a:xfrm>
              <a:prstGeom prst="flowChartAlternateProcess">
                <a:avLst/>
              </a:prstGeom>
              <a:solidFill>
                <a:srgbClr val="FFE5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100200" y="2900788"/>
                <a:ext cx="3508725" cy="440150"/>
              </a:xfrm>
              <a:prstGeom prst="flowChartProcess">
                <a:avLst/>
              </a:prstGeom>
              <a:solidFill>
                <a:srgbClr val="6D9EEB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Extract HoG features from each frame and concatenate to form feature vector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2961638" y="3581375"/>
                <a:ext cx="1986975" cy="440150"/>
              </a:xfrm>
              <a:prstGeom prst="flowChartProcess">
                <a:avLst/>
              </a:prstGeom>
              <a:solidFill>
                <a:srgbClr val="6D9EEB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SVM classifier for gesture prediction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313974" y="4261950"/>
                <a:ext cx="3081200" cy="495925"/>
              </a:xfrm>
              <a:prstGeom prst="flowChartProcess">
                <a:avLst/>
              </a:prstGeom>
              <a:solidFill>
                <a:srgbClr val="6D9EEB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Generate VLC command corresponding to predicted gesture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2861063" y="859075"/>
                <a:ext cx="1986975" cy="440150"/>
              </a:xfrm>
              <a:prstGeom prst="flowChartProcess">
                <a:avLst/>
              </a:prstGeom>
              <a:solidFill>
                <a:srgbClr val="6D9EEB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Depth information from kinect</a:t>
                </a: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31" name="Shape 231"/>
              <p:cNvGrpSpPr/>
              <p:nvPr/>
            </p:nvGrpSpPr>
            <p:grpSpPr>
              <a:xfrm>
                <a:off x="2502625" y="2220213"/>
                <a:ext cx="2703880" cy="440150"/>
                <a:chOff x="2527650" y="1774100"/>
                <a:chExt cx="2703880" cy="440150"/>
              </a:xfrm>
            </p:grpSpPr>
            <p:sp>
              <p:nvSpPr>
                <p:cNvPr id="232" name="Shape 232"/>
                <p:cNvSpPr/>
                <p:nvPr/>
              </p:nvSpPr>
              <p:spPr>
                <a:xfrm>
                  <a:off x="2527780" y="1774100"/>
                  <a:ext cx="2703750" cy="440150"/>
                </a:xfrm>
                <a:prstGeom prst="flowChartProcess">
                  <a:avLst/>
                </a:prstGeom>
                <a:solidFill>
                  <a:srgbClr val="6D9EEB"/>
                </a:solidFill>
                <a:ln w="9525" cap="flat" cmpd="sng">
                  <a:solidFill>
                    <a:srgbClr val="3C78D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Shape 233"/>
                <p:cNvSpPr txBox="1"/>
                <p:nvPr/>
              </p:nvSpPr>
              <p:spPr>
                <a:xfrm>
                  <a:off x="2527650" y="1789675"/>
                  <a:ext cx="2703600" cy="26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</a:rPr>
                    <a:t>Extract frames from video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34" name="Shape 234"/>
              <p:cNvSpPr/>
              <p:nvPr/>
            </p:nvSpPr>
            <p:spPr>
              <a:xfrm>
                <a:off x="2446763" y="1539650"/>
                <a:ext cx="2815575" cy="440150"/>
              </a:xfrm>
              <a:prstGeom prst="flowChartProcess">
                <a:avLst/>
              </a:prstGeom>
              <a:solidFill>
                <a:srgbClr val="6D9EEB"/>
              </a:solidFill>
              <a:ln w="95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Segment hand area using depth thresholding</a:t>
                </a:r>
                <a:endParaRPr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35" name="Shape 235"/>
              <p:cNvCxnSpPr>
                <a:stCxn id="224" idx="2"/>
                <a:endCxn id="230" idx="0"/>
              </p:cNvCxnSpPr>
              <p:nvPr/>
            </p:nvCxnSpPr>
            <p:spPr>
              <a:xfrm>
                <a:off x="3854549" y="494351"/>
                <a:ext cx="0" cy="36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6" name="Shape 236"/>
              <p:cNvCxnSpPr>
                <a:stCxn id="230" idx="2"/>
              </p:cNvCxnSpPr>
              <p:nvPr/>
            </p:nvCxnSpPr>
            <p:spPr>
              <a:xfrm>
                <a:off x="3854550" y="1299225"/>
                <a:ext cx="0" cy="24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7" name="Shape 237"/>
              <p:cNvCxnSpPr>
                <a:stCxn id="234" idx="2"/>
              </p:cNvCxnSpPr>
              <p:nvPr/>
            </p:nvCxnSpPr>
            <p:spPr>
              <a:xfrm>
                <a:off x="3854550" y="1979800"/>
                <a:ext cx="0" cy="24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8" name="Shape 238"/>
              <p:cNvCxnSpPr/>
              <p:nvPr/>
            </p:nvCxnSpPr>
            <p:spPr>
              <a:xfrm>
                <a:off x="3854563" y="3319700"/>
                <a:ext cx="0" cy="2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9" name="Shape 239"/>
              <p:cNvCxnSpPr>
                <a:endCxn id="229" idx="0"/>
              </p:cNvCxnSpPr>
              <p:nvPr/>
            </p:nvCxnSpPr>
            <p:spPr>
              <a:xfrm>
                <a:off x="3854574" y="4021650"/>
                <a:ext cx="0" cy="24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0" name="Shape 240"/>
              <p:cNvCxnSpPr>
                <a:stCxn id="232" idx="2"/>
                <a:endCxn id="227" idx="0"/>
              </p:cNvCxnSpPr>
              <p:nvPr/>
            </p:nvCxnSpPr>
            <p:spPr>
              <a:xfrm>
                <a:off x="3854630" y="2660363"/>
                <a:ext cx="0" cy="24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41" name="Shape 241"/>
              <p:cNvSpPr/>
              <p:nvPr/>
            </p:nvSpPr>
            <p:spPr>
              <a:xfrm>
                <a:off x="3156525" y="54200"/>
                <a:ext cx="1433700" cy="4959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75" y="381500"/>
            <a:ext cx="3509925" cy="40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6C00"/>
                </a:solidFill>
              </a:rPr>
              <a:t>INPUT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●The user sits in front of Kinect sensor and performs appropriate gestures.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The depth map is captured by Kinect. It is assumed that the user will be nearest to the depth camera and facing it.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202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6C00"/>
                </a:solidFill>
              </a:rPr>
              <a:t>HAND DETECTION AND SEGMENTATION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277350"/>
            <a:ext cx="3183300" cy="3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Hand segmentation was done using depth thresholding.</a:t>
            </a:r>
            <a:endParaRPr sz="14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 binary image was created in which only those pixels were marked as one whose value was less than the specified threshold and rest pixels were kept as zero.</a:t>
            </a:r>
            <a:endParaRPr sz="14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20 such depth thresholded frames were captured for each gesture.</a:t>
            </a:r>
            <a:endParaRPr sz="14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00" y="1277350"/>
            <a:ext cx="4911700" cy="27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936400" y="4050225"/>
            <a:ext cx="24834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image captured by kinect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673675" y="4061175"/>
            <a:ext cx="22407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Segmented hand with depth thresholding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9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59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29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290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2759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3820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3290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2229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2759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4350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53820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3290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34350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14888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14881" y="349550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820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2225" y="3309943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14881" y="1336348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34350" y="2323146"/>
            <a:ext cx="1286362" cy="8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92768" y="3309943"/>
            <a:ext cx="1286362" cy="82233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49425" y="4456875"/>
            <a:ext cx="8327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Thresholded frames of gesture Clap</a:t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49800" y="262175"/>
            <a:ext cx="8826300" cy="39324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138625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11700" y="1042775"/>
            <a:ext cx="8520600" cy="38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 extraction is the process by which certain features of interest within an image are detected and represented for further processing.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the transition from pictorial to non-pictorial data representation.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have used HoG (Histogram of Oriented Gradients) for feature extraction.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feature descriptor is used for the purpose of object detection.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HoG are extracted from each of the 20 captured frames and concatenated to form the feature vector.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6C00"/>
                </a:solidFill>
              </a:rPr>
              <a:t>CLASSIFICATION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 recognize the hand gestures using HOG features, we trained a multi-class SVM classifier which will classify hand gestures into six gestures: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Clapping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Both hands up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Both hands down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Clockwise Rotation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Anti-Clockwise Rotation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Palm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05800" y="1486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INTRODUCTION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43200" y="963750"/>
            <a:ext cx="82458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Gestures are an interaction technique that can deliver more natural, creative and intuitive methods for communicating with computers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Gesture recognition aims to create a  system  which can identify human gestures and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use them to convey information to device control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ultimate aim is to bring                                                                        Human Computer Interaction to                                                 a regime where interactions with computers                                                            will be as natural as an interaction                                                            between humans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425" y="2782075"/>
            <a:ext cx="3735325" cy="1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246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VLC INTERACTION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testing phase gives us the predicted label for the gesture performed.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labels for each class are: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 Clapping - ‘C’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&gt;Both hands up - ‘BU’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&gt;Both hands down - ‘BD’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&gt;Anticlockwise rotation - ‘RA’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&gt;Clockwise rotation - ‘RC’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&gt;Palm - ‘P’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After getting the predicted label we use vlc-ctrl commands for generating the corresponding action.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286350" y="1278375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RESULTS</a:t>
            </a:r>
            <a:endParaRPr sz="6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512250"/>
            <a:ext cx="4423530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161550" y="416400"/>
            <a:ext cx="3560400" cy="1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Confusion between ‘Clap’ and ‘Both up’, and ‘Clap’ and ‘Both down’ due to similarity between some of the frames.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Otherwise high accuracy for each gesture.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256500" y="4268650"/>
            <a:ext cx="46689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Bar chart showing gesture-wise accuracy</a:t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013" y="2831725"/>
            <a:ext cx="1226975" cy="9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50" y="2831725"/>
            <a:ext cx="1226975" cy="92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Shape 320"/>
          <p:cNvGraphicFramePr/>
          <p:nvPr/>
        </p:nvGraphicFramePr>
        <p:xfrm>
          <a:off x="1420450" y="717775"/>
          <a:ext cx="6303075" cy="3101825"/>
        </p:xfrm>
        <a:graphic>
          <a:graphicData uri="http://schemas.openxmlformats.org/drawingml/2006/table">
            <a:tbl>
              <a:tblPr>
                <a:noFill/>
                <a:tableStyleId>{405E1BE3-A5D1-4194-9995-55E60D68C1BB}</a:tableStyleId>
              </a:tblPr>
              <a:tblGrid>
                <a:gridCol w="1121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3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1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73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73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42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81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Clap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Rotate</a:t>
                      </a:r>
                      <a:endParaRPr sz="12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Anti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Rotate</a:t>
                      </a:r>
                      <a:endParaRPr sz="12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Clock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Both</a:t>
                      </a:r>
                      <a:endParaRPr sz="12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Up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Both Down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Palm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Clap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87.5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12.5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Rotate Anti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Rotate Clock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Both Up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12.5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87.5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Both Down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Palm</a:t>
                      </a:r>
                      <a:endParaRPr sz="1200" b="1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68575" marR="6857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21" name="Shape 321"/>
          <p:cNvSpPr txBox="1"/>
          <p:nvPr/>
        </p:nvSpPr>
        <p:spPr>
          <a:xfrm>
            <a:off x="2324900" y="3907925"/>
            <a:ext cx="4646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Confusion matrix of gesture recognition accuracy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5" y="366625"/>
            <a:ext cx="3795050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339050" y="4477150"/>
            <a:ext cx="3885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Bar chart showing accuracy comparison with other depth camera based work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4753175" y="482650"/>
            <a:ext cx="4050900" cy="3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[4] uses skeleton tracking and  gestures were recognized using HMM.  Tested on ISL 20 dynamic signs. Achieved 89.25% average accuracy.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[5] uses contour tracking and dynamic time warping  to recognize gestures. Achieved an average recognition rate of 92.4% was over 55 static and dynamic gestures.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Our methodology, which uses depth thresholding and SVM for gesture recognition, achieved an average accuracy of 95.83%.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5" y="265075"/>
            <a:ext cx="3891900" cy="41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357075" y="4421975"/>
            <a:ext cx="3885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Bar chart showing accuracy comparison with webcam based work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4675900" y="265075"/>
            <a:ext cx="4304700" cy="4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Proposed methodology  gives better gesture recognition rate than when only RGB information is used.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[6] achieved average accuracy of 92.28% in plain background. Accuracy dropped to 64.85% in case of cluttered background.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The objects in the background prove to be inconsistencies to the image capture process when only RGB information is used, resulting in faulty outputs.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Our methodology overcomes this drawback by using the depth information provided by kinect.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6C00"/>
                </a:solidFill>
              </a:rPr>
              <a:t>SOFTWARE &amp; HARDWARE REQUIREMENTS</a:t>
            </a: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</a:t>
            </a:r>
            <a:r>
              <a:rPr lang="en" b="1">
                <a:solidFill>
                  <a:srgbClr val="000000"/>
                </a:solidFill>
              </a:rPr>
              <a:t>Implementation Language:</a:t>
            </a:r>
            <a:r>
              <a:rPr lang="en">
                <a:solidFill>
                  <a:srgbClr val="000000"/>
                </a:solidFill>
              </a:rPr>
              <a:t> Python 2.7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</a:t>
            </a:r>
            <a:r>
              <a:rPr lang="en" b="1">
                <a:solidFill>
                  <a:srgbClr val="000000"/>
                </a:solidFill>
              </a:rPr>
              <a:t>Libraries:</a:t>
            </a:r>
            <a:r>
              <a:rPr lang="en">
                <a:solidFill>
                  <a:srgbClr val="000000"/>
                </a:solidFill>
              </a:rPr>
              <a:t> NumPy, OpenCV3, Scikit-learn, Freenect, Scipy, SimpleCV.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</a:t>
            </a:r>
            <a:r>
              <a:rPr lang="en" b="1">
                <a:solidFill>
                  <a:srgbClr val="000000"/>
                </a:solidFill>
              </a:rPr>
              <a:t>Operating System Used:</a:t>
            </a:r>
            <a:r>
              <a:rPr lang="en">
                <a:solidFill>
                  <a:srgbClr val="000000"/>
                </a:solidFill>
              </a:rPr>
              <a:t> Ubuntu 16.04LTS.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</a:t>
            </a:r>
            <a:r>
              <a:rPr lang="en" b="1">
                <a:solidFill>
                  <a:srgbClr val="000000"/>
                </a:solidFill>
              </a:rPr>
              <a:t>Hardware Requirements: </a:t>
            </a:r>
            <a:r>
              <a:rPr lang="en">
                <a:solidFill>
                  <a:srgbClr val="000000"/>
                </a:solidFill>
              </a:rPr>
              <a:t>64-bit environment, Intel Core i5 CPU @ 2.60 GHz with 8GB of RAM, Kinect camera(XBOX-360-version-1). </a:t>
            </a:r>
            <a:endParaRPr>
              <a:solidFill>
                <a:srgbClr val="000000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103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6C00"/>
                </a:solidFill>
              </a:rPr>
              <a:t>CONCLUSION</a:t>
            </a:r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90425" y="810850"/>
            <a:ext cx="8742000" cy="4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We have presented an application by which the user can control the functions of VLC media player from a distance without using mouse and keyboard.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The major motivation behind the work was to decrease the use of a physical devices for man-machine interaction.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The software works properly in different environments, like in variant lighting conditions(dark), invariant to clutter in background, doesn't depend on skin color and size of hands.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Our system takes input in the form of dynamic hand gesture performed by the user which is the command corresponding to a particular function of VLC media player.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11700" y="158725"/>
            <a:ext cx="85206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11700" y="811825"/>
            <a:ext cx="8520600" cy="4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The main hardware requirement Kinect(XBOX-360-Version-1)Camera is an expensive equipment, not available to the common people.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At present our application works for VLC media player but in the future it can be generalized to work for any media player.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Furthermore the accuracy obtained by the implemented method can be improved and the system can be made more robust to variations in hand gestures, performing styles and speed.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● The work has the potential to be applied in other HCI applications that adopt hand gestures as the interface. 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311700" y="221600"/>
            <a:ext cx="85206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</a:t>
            </a: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CTIVITY</a:t>
            </a:r>
            <a:r>
              <a:rPr lang="en" sz="36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T</a:t>
            </a: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IME</a:t>
            </a:r>
            <a:r>
              <a:rPr lang="en" sz="36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</a:t>
            </a: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HART</a:t>
            </a:r>
            <a:endParaRPr sz="3600" b="1" i="0" u="none" strike="noStrike" cap="none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0437" y="1177975"/>
            <a:ext cx="5263125" cy="34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195209"/>
            <a:ext cx="8520600" cy="77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MOTIVATION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965775"/>
            <a:ext cx="8520600" cy="3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Before the introduction of depth cameras, web</a:t>
            </a:r>
            <a:r>
              <a:rPr lang="en">
                <a:solidFill>
                  <a:srgbClr val="000000"/>
                </a:solidFill>
              </a:rPr>
              <a:t>cams</a:t>
            </a: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were used as an image acquisition device for hand gesture recognition. 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drawbacks faced were reduction in accuracy in case of cluttered background and sensitivity to ligh</a:t>
            </a:r>
            <a:r>
              <a:rPr lang="en">
                <a:solidFill>
                  <a:srgbClr val="000000"/>
                </a:solidFill>
              </a:rPr>
              <a:t>ting variations</a:t>
            </a: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Kinect sensor provides the depth information of an image which is useful </a:t>
            </a:r>
            <a:r>
              <a:rPr lang="en">
                <a:solidFill>
                  <a:srgbClr val="000000"/>
                </a:solidFill>
              </a:rPr>
              <a:t>for removing </a:t>
            </a: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unnecessary background information. 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 we intend to use both the RGB and depth information provided by Kinect to achieve higher accuracy even in cluttered background.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15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15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11700" y="157925"/>
            <a:ext cx="8520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</a:t>
            </a:r>
            <a:r>
              <a:rPr lang="en"/>
              <a:t>ANTT</a:t>
            </a: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</a:t>
            </a:r>
            <a:r>
              <a:rPr lang="en"/>
              <a:t>HART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1304925"/>
            <a:ext cx="8572500" cy="3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286350" y="495824"/>
            <a:ext cx="8571300" cy="172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</a:t>
            </a:r>
            <a:endParaRPr sz="48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72" name="Shape 372" title="HAND_SEGMENTATION.mp4">
            <a:hlinkClick r:id="rId3"/>
          </p:cNvPr>
          <p:cNvSpPr/>
          <p:nvPr/>
        </p:nvSpPr>
        <p:spPr>
          <a:xfrm>
            <a:off x="2062450" y="1437825"/>
            <a:ext cx="4711100" cy="35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16225"/>
            <a:ext cx="8520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</a:t>
            </a:r>
            <a:r>
              <a:rPr lang="en"/>
              <a:t>EFERENCES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311700" y="827825"/>
            <a:ext cx="8520600" cy="3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1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 R.Aggarwal, S. Swetha, A. M. Namboodiri, J. Sivaswamy and C. V. Jawahar,”Online handwriting recognition using depth sensors,” 2015 13th International Conference on Document Analysis and Recognition (ICDAR), Tunis, 2015, pp. 1061-1065.</a:t>
            </a:r>
            <a:endParaRPr sz="1200" i="0" u="none" strike="noStrike" cap="non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 Y. Chen, B. Luo, Y. L. Chen, G. Liang and X. Wu, “A real-time dynamic hand gesture recognition system using kinect sensor,” 2015 IEEE International Conference on Robotics and Biomimetics (ROBIO), Zhuhai, 2015, pp. 2026-2030.</a:t>
            </a:r>
            <a:endParaRPr sz="1200" i="0" u="none" strike="noStrike" cap="non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3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  <a:r>
              <a:rPr lang="en" sz="1200" i="0" u="none" strike="noStrike" cap="none">
                <a:solidFill>
                  <a:srgbClr val="000000"/>
                </a:solidFill>
                <a:highlight>
                  <a:srgbClr val="FFFFFF"/>
                </a:highlight>
              </a:rPr>
              <a:t> Yi Li,”Hand gesture recognition using Kinect,”; 2012 IEEE International Conference on Computer Science and Automation Engineering, Beijing, 2012, pp. 196-199.</a:t>
            </a:r>
            <a:endParaRPr sz="1200" i="0" u="none" strike="noStrike" cap="non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[4] Ghotkar, Archana &amp; Vidap, Pujashree &amp; Deo, Kshitish. (2016). Dynamic Hand Gesture Recognition using Hidden Markov Model by Microsoft Kinect Sensor. International Journal of Computer Applications. 150. 5-9. 10.5120/ijca2016911498.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[5] </a:t>
            </a:r>
            <a:r>
              <a:rPr lang="en" sz="1200">
                <a:solidFill>
                  <a:srgbClr val="000000"/>
                </a:solidFill>
              </a:rPr>
              <a:t>G. Plouffe and A. M. Cretu, "Static and Dynamic Hand Gesture Recognition in Depth Data Using Dynamic Time Warping," in </a:t>
            </a:r>
            <a:r>
              <a:rPr lang="en" sz="1200" i="1">
                <a:solidFill>
                  <a:srgbClr val="000000"/>
                </a:solidFill>
              </a:rPr>
              <a:t>IEEE Transactions on Instrumentation and Measurement</a:t>
            </a:r>
            <a:r>
              <a:rPr lang="en" sz="1200">
                <a:solidFill>
                  <a:srgbClr val="000000"/>
                </a:solidFill>
              </a:rPr>
              <a:t>, vol. 65, no. 2, pp. 305-316, Feb. 2016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[6] Aashni Haria, Archanasri Subramanian, Nivedhitha Asokkumar, Shristi Poddar, Jyothi S Nayak, "Hand Gesture Recognition for Human Computer Interaction", </a:t>
            </a:r>
            <a:r>
              <a:rPr lang="en" sz="1200" i="1">
                <a:solidFill>
                  <a:srgbClr val="000000"/>
                </a:solidFill>
              </a:rPr>
              <a:t>Procedia Computer Science, Volume 115,2017,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 i="1">
                <a:solidFill>
                  <a:srgbClr val="000000"/>
                </a:solidFill>
              </a:rPr>
              <a:t>Pages 367-374,ISSN 1877-0509.</a:t>
            </a:r>
            <a:endParaRPr sz="1200" i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200" i="0" u="none" strike="noStrike" cap="non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200" i="0" u="none" strike="noStrike" cap="none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279925"/>
            <a:ext cx="8571300" cy="2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THANK YOU</a:t>
            </a:r>
            <a:endParaRPr sz="48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979725"/>
            <a:ext cx="8571300" cy="1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60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LITERATURE SURVEY</a:t>
            </a:r>
            <a:endParaRPr sz="60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Shape 148"/>
          <p:cNvGraphicFramePr/>
          <p:nvPr/>
        </p:nvGraphicFramePr>
        <p:xfrm>
          <a:off x="20250" y="630350"/>
          <a:ext cx="9103500" cy="4160600"/>
        </p:xfrm>
        <a:graphic>
          <a:graphicData uri="http://schemas.openxmlformats.org/drawingml/2006/table">
            <a:tbl>
              <a:tblPr>
                <a:noFill/>
                <a:tableStyleId>{9E8639E1-4D3C-4FF9-8998-EFEDE618C868}</a:tableStyleId>
              </a:tblPr>
              <a:tblGrid>
                <a:gridCol w="56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6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5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69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99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08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S.No</a:t>
                      </a: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Paper Name and Year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Methodology Used 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Merits 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Demerits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69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 Language Fingerspelling Classification from Depth and Color Images using a Deep Belief N/W  (Department of Computer Science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Laval University Quebec City, QC, 2015)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feature extraction technique using a deep belief network used for hand pose recognition using depth and intensity images captured from a Microsoft Kinect sensor.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Gestures Recognized:</a:t>
                      </a: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American</a:t>
                      </a:r>
                      <a:r>
                        <a:rPr lang="en" sz="1000"/>
                        <a:t> </a:t>
                      </a: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 Language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results were obtained with precision and recall measures, computed for each letter.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system is only capable of classifying static gestures.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18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Real-time Dynamic Hand Gesture Recognition System Using Kinect Sensor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(International Conference on ROBIO,2015)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Motion orientation is extracted as the unique feature and Support Vector Machine (SVM) is used as the recognition algorithm.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Gestures Recognized:</a:t>
                      </a: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Arabic Numbers and A-Z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 innovative gesture spotting method which determines the start and end point of the motion trajectory. 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 recognition rate of some characters.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559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Online Handwriting Recognition using Depth Sensors (13th International Conference on Document Analysis and Recognition (ICDAR), IEEE, 2015)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Fingertip segmentation using K-means algorithm. Character formation is done by connecting fingertip positions to form a trajectory.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 efficient implementation that uses less time for pre-processing. 100% accuracy is achieved for limited vocabulary.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Characters which are written very fast are distorted due to errors in fingertip positions.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OBJECTIVE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574550"/>
            <a:ext cx="8520600" cy="29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 a software system which takes visual input from Microsoft Kinect depth camera and recognises dynamic hand gestures for controlling media player application. </a:t>
            </a:r>
            <a:b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Appropriate commands are executed on VLC media player corresponding to different hand gestures.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Shape 159"/>
          <p:cNvGraphicFramePr/>
          <p:nvPr/>
        </p:nvGraphicFramePr>
        <p:xfrm>
          <a:off x="1118200" y="953050"/>
          <a:ext cx="6696600" cy="3771071"/>
        </p:xfrm>
        <a:graphic>
          <a:graphicData uri="http://schemas.openxmlformats.org/drawingml/2006/table">
            <a:tbl>
              <a:tblPr>
                <a:noFill/>
                <a:tableStyleId>{9E8639E1-4D3C-4FF9-8998-EFEDE618C868}</a:tableStyleId>
              </a:tblPr>
              <a:tblGrid>
                <a:gridCol w="2232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GESTURE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CORRESPONDING COMMAND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1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CLAPPING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PLAY/PAUSE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BOTH HANDS UP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INCREASE VOLUME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BOTH HANDS DOWN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DECREASE VOLUME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775" y="2044400"/>
            <a:ext cx="975850" cy="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975" y="2995900"/>
            <a:ext cx="1525449" cy="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250" y="3997600"/>
            <a:ext cx="1742172" cy="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Shape 167"/>
          <p:cNvGraphicFramePr/>
          <p:nvPr/>
        </p:nvGraphicFramePr>
        <p:xfrm>
          <a:off x="1042900" y="1307075"/>
          <a:ext cx="7239000" cy="2696113"/>
        </p:xfrm>
        <a:graphic>
          <a:graphicData uri="http://schemas.openxmlformats.org/drawingml/2006/table">
            <a:tbl>
              <a:tblPr>
                <a:noFill/>
                <a:tableStyleId>{9E8639E1-4D3C-4FF9-8998-EFEDE618C868}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933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PALM</a:t>
                      </a:r>
                      <a:endParaRPr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QUIT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CLOCKWISE ROTATION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PLAY NEXT VIDEO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ANTI-CLOCKWISE ROTATION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PLAY PREVIOUS VIDEO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200" y="1307075"/>
            <a:ext cx="369519" cy="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600" y="2243050"/>
            <a:ext cx="615856" cy="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125" y="3179025"/>
            <a:ext cx="11636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"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SCOPE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software system will take visual input from Microsoft Kinect depth camera.</a:t>
            </a:r>
            <a:b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software system should work for dynamic hand gestures.</a:t>
            </a:r>
            <a:b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Gestures involve the use of one or both hands.</a:t>
            </a:r>
            <a:b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Background environment will be </a:t>
            </a:r>
            <a:r>
              <a:rPr lang="en">
                <a:solidFill>
                  <a:srgbClr val="000000"/>
                </a:solidFill>
              </a:rPr>
              <a:t>dynamic</a:t>
            </a: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1643</Words>
  <Application>Microsoft Office PowerPoint</Application>
  <PresentationFormat>On-screen Show (16:9)</PresentationFormat>
  <Paragraphs>249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PT Sans Narrow</vt:lpstr>
      <vt:lpstr>Open Sans</vt:lpstr>
      <vt:lpstr>Tropic</vt:lpstr>
      <vt:lpstr>HAND GESTURE RECOGNITION USING DEPTH CAMERA</vt:lpstr>
      <vt:lpstr>INTRODUCTION</vt:lpstr>
      <vt:lpstr>MOTIVATION</vt:lpstr>
      <vt:lpstr>LITERATURE SURVEY</vt:lpstr>
      <vt:lpstr>PowerPoint Presentation</vt:lpstr>
      <vt:lpstr>OBJECTIVE</vt:lpstr>
      <vt:lpstr>PowerPoint Presentation</vt:lpstr>
      <vt:lpstr>PowerPoint Presentation</vt:lpstr>
      <vt:lpstr>SCOPE</vt:lpstr>
      <vt:lpstr>PowerPoint Presentation</vt:lpstr>
      <vt:lpstr>KINECT DEPTH vs RGB IMAGE OF INPUT GESTURES</vt:lpstr>
      <vt:lpstr>METHODOLOGY</vt:lpstr>
      <vt:lpstr>PowerPoint Presentation</vt:lpstr>
      <vt:lpstr>PowerPoint Presentation</vt:lpstr>
      <vt:lpstr>INPUT</vt:lpstr>
      <vt:lpstr>HAND DETECTION AND SEGMENTATION</vt:lpstr>
      <vt:lpstr>PowerPoint Presentation</vt:lpstr>
      <vt:lpstr>FEATURE EXTRACTION</vt:lpstr>
      <vt:lpstr>CLASSIFICATION</vt:lpstr>
      <vt:lpstr>VLC INTERACTION</vt:lpstr>
      <vt:lpstr>RESULTS</vt:lpstr>
      <vt:lpstr>PowerPoint Presentation</vt:lpstr>
      <vt:lpstr>PowerPoint Presentation</vt:lpstr>
      <vt:lpstr>PowerPoint Presentation</vt:lpstr>
      <vt:lpstr>PowerPoint Presentation</vt:lpstr>
      <vt:lpstr>SOFTWARE &amp; HARDWARE REQUIREMENTS</vt:lpstr>
      <vt:lpstr>CONCLUSION</vt:lpstr>
      <vt:lpstr>FUTURE SCOPE</vt:lpstr>
      <vt:lpstr>PowerPoint Presentation</vt:lpstr>
      <vt:lpstr>GANTT CHART</vt:lpstr>
      <vt:lpstr>DEMONSTRATION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USING DEPTH CAMERA</dc:title>
  <cp:lastModifiedBy>Samriddhi Niranjan</cp:lastModifiedBy>
  <cp:revision>4</cp:revision>
  <dcterms:modified xsi:type="dcterms:W3CDTF">2018-05-06T01:05:50Z</dcterms:modified>
</cp:coreProperties>
</file>